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9" r:id="rId2"/>
    <p:sldId id="263" r:id="rId3"/>
    <p:sldId id="257" r:id="rId4"/>
    <p:sldId id="258" r:id="rId5"/>
    <p:sldId id="266" r:id="rId6"/>
    <p:sldId id="264" r:id="rId7"/>
    <p:sldId id="267" r:id="rId8"/>
    <p:sldId id="268" r:id="rId9"/>
    <p:sldId id="269" r:id="rId10"/>
    <p:sldId id="270" r:id="rId11"/>
    <p:sldId id="271" r:id="rId12"/>
    <p:sldId id="272" r:id="rId13"/>
    <p:sldId id="274" r:id="rId14"/>
    <p:sldId id="273" r:id="rId15"/>
    <p:sldId id="275" r:id="rId16"/>
    <p:sldId id="34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4151"/>
    <a:srgbClr val="C812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16"/>
    <p:restoredTop sz="83756"/>
  </p:normalViewPr>
  <p:slideViewPr>
    <p:cSldViewPr snapToGrid="0" snapToObjects="1">
      <p:cViewPr>
        <p:scale>
          <a:sx n="135" d="100"/>
          <a:sy n="135" d="100"/>
        </p:scale>
        <p:origin x="88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png>
</file>

<file path=ppt/media/image20.png>
</file>

<file path=ppt/media/image21.tiff>
</file>

<file path=ppt/media/image22.png>
</file>

<file path=ppt/media/image23.png>
</file>

<file path=ppt/media/image24.tiff>
</file>

<file path=ppt/media/image3.svg>
</file>

<file path=ppt/media/image4.png>
</file>

<file path=ppt/media/image5.png>
</file>

<file path=ppt/media/image6.sv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B899E-974E-5247-8647-216FBF097DE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1DB07-48CF-C14A-86FF-953644981F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2835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These should map to https://</a:t>
            </a:r>
            <a:r>
              <a:rPr lang="en-GB" dirty="0" err="1"/>
              <a:t>xpdojo.org</a:t>
            </a:r>
            <a:r>
              <a:rPr lang="en-GB" dirty="0"/>
              <a:t>/docs/lessons/02/</a:t>
            </a:r>
            <a:r>
              <a:rPr lang="en-GB" dirty="0" err="1"/>
              <a:t>atdd.html</a:t>
            </a:r>
            <a:r>
              <a:rPr lang="en-GB" dirty="0"/>
              <a:t> </a:t>
            </a:r>
          </a:p>
          <a:p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Understanding the basics (</a:t>
            </a:r>
            <a:r>
              <a:rPr lang="en-GB" sz="1200" kern="1200" dirty="0">
                <a:solidFill>
                  <a:srgbClr val="C81213"/>
                </a:solidFill>
                <a:latin typeface="+mn-lt"/>
                <a:ea typeface="+mn-ea"/>
                <a:cs typeface="+mn-cs"/>
              </a:rPr>
              <a:t>of acceptance testing, what it is and its relationship with TDD)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Understanding how we agreeing acceptance criteria (with actual human customers and write those as living “specifications”)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Understand how to breakdown requirements (into small deliverables that can be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demo’ed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 the customer)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(related to the previous one) Understand the importance of iterating on our understanding (to get early feedback and “shift left”)</a:t>
            </a:r>
          </a:p>
          <a:p>
            <a: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Understand the correct application of abstraction in ATDD (so that we can build large maintainable testing infrastructure that scales with our apps).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Some pitfalls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8717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how you glue them together (by instrumenting the specification)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2651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the result of running the 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67057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Quick run down on timings</a:t>
            </a:r>
          </a:p>
          <a:p>
            <a:endParaRPr lang="en-GB" dirty="0"/>
          </a:p>
          <a:p>
            <a:r>
              <a:rPr lang="en-GB" dirty="0"/>
              <a:t>”After the 2 hours … PROFIT!”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29110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Ok lets get coding</a:t>
            </a:r>
          </a:p>
          <a:p>
            <a:endParaRPr lang="en-GB" dirty="0"/>
          </a:p>
          <a:p>
            <a:r>
              <a:rPr lang="en-GB" dirty="0"/>
              <a:t>Last minute instructions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58061-DEF5-324E-9188-99667E1B414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256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Prompt: acknowledge Nat Pryce and GOOS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0553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Tools. </a:t>
            </a:r>
          </a:p>
          <a:p>
            <a:endParaRPr lang="en-GB" dirty="0"/>
          </a:p>
          <a:p>
            <a:r>
              <a:rPr lang="en-GB" dirty="0"/>
              <a:t>There are a bunch of tools that can support us in this endeavour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40921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Mention:</a:t>
            </a:r>
          </a:p>
          <a:p>
            <a:endParaRPr lang="en-GB" dirty="0"/>
          </a:p>
          <a:p>
            <a:r>
              <a:rPr lang="en-GB" dirty="0"/>
              <a:t>Gherkin in the same sentence as Cucumber (the former is the natural language parser)</a:t>
            </a:r>
          </a:p>
          <a:p>
            <a:r>
              <a:rPr lang="en-GB" dirty="0"/>
              <a:t>Fit in the same sentence as </a:t>
            </a:r>
            <a:r>
              <a:rPr lang="en-GB" dirty="0" err="1"/>
              <a:t>FitNesse</a:t>
            </a:r>
            <a:r>
              <a:rPr lang="en-GB" dirty="0"/>
              <a:t> (the former is the predecessor and is in use by no sane person)</a:t>
            </a:r>
          </a:p>
          <a:p>
            <a:endParaRPr lang="en-GB" dirty="0"/>
          </a:p>
          <a:p>
            <a:r>
              <a:rPr lang="en-GB" dirty="0"/>
              <a:t>For the purpose of this session, we’ll be looking at </a:t>
            </a:r>
            <a:r>
              <a:rPr lang="en-GB" dirty="0" err="1"/>
              <a:t>Concordion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33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David’s connection to BSkyB, Nat and Steve etc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8082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are we doing?</a:t>
            </a:r>
          </a:p>
          <a:p>
            <a:endParaRPr lang="en-GB" dirty="0"/>
          </a:p>
          <a:p>
            <a:r>
              <a:rPr lang="en-GB" dirty="0"/>
              <a:t>We’re building on the bank account system your </a:t>
            </a:r>
            <a:r>
              <a:rPr lang="en-GB" dirty="0" err="1"/>
              <a:t>TDD’ed</a:t>
            </a:r>
            <a:r>
              <a:rPr lang="en-GB" dirty="0"/>
              <a:t> in the previous session and we’re going to ask you to implement additional features.</a:t>
            </a:r>
          </a:p>
          <a:p>
            <a:endParaRPr lang="en-GB" dirty="0"/>
          </a:p>
          <a:p>
            <a:r>
              <a:rPr lang="en-GB" dirty="0"/>
              <a:t>To help get you started, here’s an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691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the “specification”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7854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the “fixture”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9699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the “system under test”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1DB07-48CF-C14A-86FF-953644981FB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256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078C3-E84C-1347-8381-F82A197171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28AA10-9B97-3549-948F-3A735C97C3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FF8FE-FE73-6B49-A21A-C6C5EF00F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AFED9-27B1-1840-8474-5F03EDE67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4DE86-382C-714E-8589-1C45E7FCB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8513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084A2-4675-7A4B-A706-D15E00208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5779D4-665C-814B-BDB6-ED2AB443D2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93B32-B5AF-444B-9C9C-48A3CC162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5E41F-B0D5-9F4E-841C-F662A2DE9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E8EDB-9452-C74D-AE51-05DC6E369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1167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EAFEDE-92D8-B74E-A64C-6B445BF394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B4EDB7-24B2-2C4D-95EF-5874B59C44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732EA-EA13-E947-82D6-99965EC06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5D5CA-0688-D049-ABB7-D20E115ED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49252-E9CE-C74C-B73E-B1272F1F5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8207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E39E3-F1C5-2445-BD10-01744EB6C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1567E-729A-CA41-B002-CB9F3D83F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9CA19-C97F-1545-8A2C-02FAFA1C9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9DB45-16CF-B641-AA1F-12E538785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27347-7F93-074B-B3B0-8979EFF4A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631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7DFD2-962C-7646-9186-45C6E2F08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112FA5-D058-AC47-A5A3-DF81EFFF5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761A5-1517-174A-920F-164F69F49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A91AE9-D58A-7A4C-98D2-D6A94E9DA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6C989-B377-C34B-B2F2-141C92BE2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110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B03C7-DFA4-7D42-9FD4-19DA45B27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68FEC-7E93-9844-9CCF-D901AB3F4D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D998D-E22D-704B-A56B-1DD6F8584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34D7D5-C9C4-0349-AEB1-074E15CE5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06C95C-DE7B-E545-876D-157527462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66C75-CAB9-604C-87C7-F635CC39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8905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8EF57-35E3-AA43-BFD7-71BB83C16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E2B397-AEF8-674F-8C33-847A44038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BD3740-94C7-8448-89FD-5F253D6B01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25642D-5CC9-F24F-80AC-FB673DDFEC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9D6517-BD8B-B944-98A0-B776E77235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6235AE-3918-4B45-8801-B6B018615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E7E9BD-41ED-414A-B0DA-B8DAE99D3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A88EEE-6526-FB45-A699-47F2A58E2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1895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D31B-0013-CA4A-8B3B-438D453B9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8AC6B-6195-934E-A34A-87586F686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26BA60-BA5E-5A4F-BBE1-272AE5931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F2E59D-30FA-4E4E-A753-51F5B69C5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105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A23A54-E1F6-E848-86ED-0D1D441C20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4860" y="5912009"/>
            <a:ext cx="889336" cy="869426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A0197E-A3B1-B446-83F5-18201651F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EA638D-BFA5-294E-8E31-A07D199DF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94463-8C98-5A40-A892-FE32DCD29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209800" cy="365125"/>
          </a:xfrm>
        </p:spPr>
        <p:txBody>
          <a:bodyPr/>
          <a:lstStyle/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7D0D8F-5EC7-9643-AB32-F9A96705243F}"/>
              </a:ext>
            </a:extLst>
          </p:cNvPr>
          <p:cNvSpPr/>
          <p:nvPr userDrawn="1"/>
        </p:nvSpPr>
        <p:spPr>
          <a:xfrm>
            <a:off x="10949459" y="5586413"/>
            <a:ext cx="1100137" cy="1271587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9313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8CFD5-77C6-3C41-8C73-E11CEC600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8C296-9F02-5242-A3C1-2D0359283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59DC09-B623-6A41-9FF8-55357102FB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C5CBD7-6F0B-364C-851A-D42F70B73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7CC2C-DED7-F946-BF9C-B8C7BF2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B6EE0-CEB7-9C4B-8F0D-70BE62336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169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8C496-D97C-9349-A06B-1451AA282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05DD42-997B-E445-BB0E-C11C39D98C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89ACA7-E2A2-D34D-8E23-5F36C90428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D2808B-4FEC-094F-8510-B2817F0E5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CF9EA9-D58D-BA42-B96A-9C0F3C792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65BAB-0CCE-9D40-8D52-CA0DAB21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048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A1A3E-9CB5-934B-88C2-AB5D33906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3DBB2-47E7-4741-944F-125EDFAFE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9C40E-3367-0D43-B4F0-5D333D54D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E4BF1-5A1D-CC4A-92B5-635B62E278AD}" type="datetimeFigureOut">
              <a:rPr lang="en-GB" smtClean="0"/>
              <a:t>07/03/2019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B909C-1A34-CD48-A097-93DBD8887A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52D07-3C6F-B04F-8D58-942FA5FC84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4F3496-3A56-5C41-B3C0-1AC3DE01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413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88C9C-B723-434D-A17D-05FAFD33CEC2}"/>
              </a:ext>
            </a:extLst>
          </p:cNvPr>
          <p:cNvSpPr/>
          <p:nvPr/>
        </p:nvSpPr>
        <p:spPr>
          <a:xfrm flipH="1" flipV="1">
            <a:off x="0" y="-1"/>
            <a:ext cx="12192000" cy="4183693"/>
          </a:xfrm>
          <a:prstGeom prst="rect">
            <a:avLst/>
          </a:prstGeom>
          <a:solidFill>
            <a:srgbClr val="35415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DC6AB7-A6BF-4C47-8325-97EC4D5ADA52}"/>
              </a:ext>
            </a:extLst>
          </p:cNvPr>
          <p:cNvSpPr txBox="1"/>
          <p:nvPr/>
        </p:nvSpPr>
        <p:spPr>
          <a:xfrm>
            <a:off x="0" y="892582"/>
            <a:ext cx="1219199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Acceptance Test </a:t>
            </a:r>
          </a:p>
          <a:p>
            <a:pPr algn="ctr"/>
            <a:r>
              <a:rPr lang="en-GB" sz="6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Driven Development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D3E0AC-806F-FB49-B71D-487C4005FA17}"/>
              </a:ext>
            </a:extLst>
          </p:cNvPr>
          <p:cNvSpPr txBox="1"/>
          <p:nvPr/>
        </p:nvSpPr>
        <p:spPr>
          <a:xfrm>
            <a:off x="237995" y="5787025"/>
            <a:ext cx="19502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354151"/>
                </a:solidFill>
              </a:rPr>
              <a:t>Toby Weston </a:t>
            </a:r>
          </a:p>
          <a:p>
            <a:r>
              <a:rPr lang="en-GB" dirty="0">
                <a:solidFill>
                  <a:srgbClr val="354151"/>
                </a:solidFill>
              </a:rPr>
              <a:t>Ben Lithgow-Smith</a:t>
            </a:r>
          </a:p>
          <a:p>
            <a:r>
              <a:rPr lang="en-GB" dirty="0">
                <a:solidFill>
                  <a:srgbClr val="354151"/>
                </a:solidFill>
              </a:rPr>
              <a:t>Pete Suggitt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376B45-EB46-714D-AB3B-F0794066D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4860" y="5912009"/>
            <a:ext cx="889336" cy="86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741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693C7D-FC75-E040-9D86-8774247AD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26" y="0"/>
            <a:ext cx="10868311" cy="710050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199C394B-9DE1-A849-9E7F-DA48428A793B}"/>
              </a:ext>
            </a:extLst>
          </p:cNvPr>
          <p:cNvGrpSpPr/>
          <p:nvPr/>
        </p:nvGrpSpPr>
        <p:grpSpPr>
          <a:xfrm>
            <a:off x="0" y="2846893"/>
            <a:ext cx="12192000" cy="1271590"/>
            <a:chOff x="0" y="2846893"/>
            <a:chExt cx="12192000" cy="127159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09AC170-811E-E449-81D2-69DE51ACDC51}"/>
                </a:ext>
              </a:extLst>
            </p:cNvPr>
            <p:cNvSpPr/>
            <p:nvPr/>
          </p:nvSpPr>
          <p:spPr>
            <a:xfrm flipH="1" flipV="1">
              <a:off x="0" y="2846893"/>
              <a:ext cx="12192000" cy="1271590"/>
            </a:xfrm>
            <a:prstGeom prst="rect">
              <a:avLst/>
            </a:prstGeom>
            <a:solidFill>
              <a:srgbClr val="35415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3176FE-7632-B34A-B728-9507149F73FF}"/>
                </a:ext>
              </a:extLst>
            </p:cNvPr>
            <p:cNvSpPr txBox="1"/>
            <p:nvPr/>
          </p:nvSpPr>
          <p:spPr>
            <a:xfrm>
              <a:off x="0" y="3087237"/>
              <a:ext cx="1219199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The Specification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1442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9E45C98-471F-E945-93CE-E654092D2BCE}"/>
              </a:ext>
            </a:extLst>
          </p:cNvPr>
          <p:cNvSpPr/>
          <p:nvPr/>
        </p:nvSpPr>
        <p:spPr>
          <a:xfrm>
            <a:off x="10929938" y="5586413"/>
            <a:ext cx="1100137" cy="12715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C6433F-AEB4-024C-B39E-518FB32CD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958" y="-249779"/>
            <a:ext cx="11643934" cy="7436392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306EE46-1D48-8141-8FDE-61A53B5CFDE5}"/>
              </a:ext>
            </a:extLst>
          </p:cNvPr>
          <p:cNvGrpSpPr/>
          <p:nvPr/>
        </p:nvGrpSpPr>
        <p:grpSpPr>
          <a:xfrm>
            <a:off x="0" y="2846893"/>
            <a:ext cx="12192000" cy="1271590"/>
            <a:chOff x="0" y="2846893"/>
            <a:chExt cx="12192000" cy="127159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83DD3B-5956-3D43-A6D0-DD93C2D7DA7E}"/>
                </a:ext>
              </a:extLst>
            </p:cNvPr>
            <p:cNvSpPr/>
            <p:nvPr/>
          </p:nvSpPr>
          <p:spPr>
            <a:xfrm flipH="1" flipV="1">
              <a:off x="0" y="2846893"/>
              <a:ext cx="12192000" cy="1271590"/>
            </a:xfrm>
            <a:prstGeom prst="rect">
              <a:avLst/>
            </a:prstGeom>
            <a:solidFill>
              <a:srgbClr val="35415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9E81F4A-F96B-3040-ADA3-40807F715187}"/>
                </a:ext>
              </a:extLst>
            </p:cNvPr>
            <p:cNvSpPr txBox="1"/>
            <p:nvPr/>
          </p:nvSpPr>
          <p:spPr>
            <a:xfrm>
              <a:off x="0" y="3087237"/>
              <a:ext cx="1219199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The Fixture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15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15B5E4-0F13-2A44-B464-2CC85212F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0037" y="1638300"/>
            <a:ext cx="3971925" cy="39719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4E518873-E83D-DA43-B6BA-6CE45FD3A97A}"/>
              </a:ext>
            </a:extLst>
          </p:cNvPr>
          <p:cNvGrpSpPr/>
          <p:nvPr/>
        </p:nvGrpSpPr>
        <p:grpSpPr>
          <a:xfrm>
            <a:off x="0" y="2846893"/>
            <a:ext cx="12192000" cy="1271590"/>
            <a:chOff x="0" y="2846893"/>
            <a:chExt cx="12192000" cy="127159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E43CF8-5E0D-1A40-B5C6-89401D6E80FA}"/>
                </a:ext>
              </a:extLst>
            </p:cNvPr>
            <p:cNvSpPr/>
            <p:nvPr/>
          </p:nvSpPr>
          <p:spPr>
            <a:xfrm flipH="1" flipV="1">
              <a:off x="0" y="2846893"/>
              <a:ext cx="12192000" cy="1271590"/>
            </a:xfrm>
            <a:prstGeom prst="rect">
              <a:avLst/>
            </a:prstGeom>
            <a:solidFill>
              <a:srgbClr val="35415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DD2AAD8-FC55-8D4B-963B-81B47F2EACAB}"/>
                </a:ext>
              </a:extLst>
            </p:cNvPr>
            <p:cNvSpPr txBox="1"/>
            <p:nvPr/>
          </p:nvSpPr>
          <p:spPr>
            <a:xfrm>
              <a:off x="0" y="3087237"/>
              <a:ext cx="1219199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The System Under Test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838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03975D-3B26-2B4D-8914-FDF31931F991}"/>
              </a:ext>
            </a:extLst>
          </p:cNvPr>
          <p:cNvSpPr/>
          <p:nvPr/>
        </p:nvSpPr>
        <p:spPr>
          <a:xfrm>
            <a:off x="10929938" y="5586413"/>
            <a:ext cx="1100137" cy="12715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799896-87DA-8D43-95E8-51574EA19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656" y="-142875"/>
            <a:ext cx="11610773" cy="741521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D5E8345-A00F-7544-99C0-54A313ADA9F6}"/>
              </a:ext>
            </a:extLst>
          </p:cNvPr>
          <p:cNvGrpSpPr/>
          <p:nvPr/>
        </p:nvGrpSpPr>
        <p:grpSpPr>
          <a:xfrm>
            <a:off x="0" y="2846893"/>
            <a:ext cx="12192000" cy="1271590"/>
            <a:chOff x="0" y="2846893"/>
            <a:chExt cx="12192000" cy="1271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B83D500-FF66-684F-903D-BA1145D885ED}"/>
                </a:ext>
              </a:extLst>
            </p:cNvPr>
            <p:cNvSpPr/>
            <p:nvPr/>
          </p:nvSpPr>
          <p:spPr>
            <a:xfrm flipH="1" flipV="1">
              <a:off x="0" y="2846893"/>
              <a:ext cx="12192000" cy="1271590"/>
            </a:xfrm>
            <a:prstGeom prst="rect">
              <a:avLst/>
            </a:prstGeom>
            <a:solidFill>
              <a:srgbClr val="35415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5488402-CD4B-1641-B2BC-7868CA090E71}"/>
                </a:ext>
              </a:extLst>
            </p:cNvPr>
            <p:cNvSpPr txBox="1"/>
            <p:nvPr/>
          </p:nvSpPr>
          <p:spPr>
            <a:xfrm>
              <a:off x="0" y="3087237"/>
              <a:ext cx="1219199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The “Glue”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5389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171511-2150-E342-A713-C4AF8B262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077" y="-130557"/>
            <a:ext cx="11239786" cy="7343199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C4B7DF7-4BE7-F141-9749-3F195250B7CC}"/>
              </a:ext>
            </a:extLst>
          </p:cNvPr>
          <p:cNvGrpSpPr/>
          <p:nvPr/>
        </p:nvGrpSpPr>
        <p:grpSpPr>
          <a:xfrm>
            <a:off x="0" y="2846893"/>
            <a:ext cx="12192000" cy="1271590"/>
            <a:chOff x="0" y="2846893"/>
            <a:chExt cx="12192000" cy="1271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F9A4295-3311-1840-BFB7-DB577019B58E}"/>
                </a:ext>
              </a:extLst>
            </p:cNvPr>
            <p:cNvSpPr/>
            <p:nvPr/>
          </p:nvSpPr>
          <p:spPr>
            <a:xfrm flipH="1" flipV="1">
              <a:off x="0" y="2846893"/>
              <a:ext cx="12192000" cy="1271590"/>
            </a:xfrm>
            <a:prstGeom prst="rect">
              <a:avLst/>
            </a:prstGeom>
            <a:solidFill>
              <a:srgbClr val="35415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FE9B47-9E4F-8643-AF20-7F16E6B5F9C7}"/>
                </a:ext>
              </a:extLst>
            </p:cNvPr>
            <p:cNvSpPr txBox="1"/>
            <p:nvPr/>
          </p:nvSpPr>
          <p:spPr>
            <a:xfrm>
              <a:off x="0" y="3087237"/>
              <a:ext cx="1219199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The Result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3021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6CB8CCB-2FDA-944E-A79C-80FBA7BC0D8A}"/>
              </a:ext>
            </a:extLst>
          </p:cNvPr>
          <p:cNvSpPr/>
          <p:nvPr/>
        </p:nvSpPr>
        <p:spPr>
          <a:xfrm flipH="1" flipV="1">
            <a:off x="0" y="-2"/>
            <a:ext cx="12192000" cy="1271590"/>
          </a:xfrm>
          <a:prstGeom prst="rect">
            <a:avLst/>
          </a:prstGeom>
          <a:solidFill>
            <a:srgbClr val="35415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CCA796-DC67-524E-B269-E80CA1B68557}"/>
              </a:ext>
            </a:extLst>
          </p:cNvPr>
          <p:cNvSpPr txBox="1"/>
          <p:nvPr/>
        </p:nvSpPr>
        <p:spPr>
          <a:xfrm>
            <a:off x="328613" y="240342"/>
            <a:ext cx="118633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Timings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4388F7-9020-7D49-8012-562F1B707D0E}"/>
              </a:ext>
            </a:extLst>
          </p:cNvPr>
          <p:cNvSpPr txBox="1"/>
          <p:nvPr/>
        </p:nvSpPr>
        <p:spPr>
          <a:xfrm>
            <a:off x="328612" y="1614486"/>
            <a:ext cx="11630025" cy="37093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3200" dirty="0">
                <a:latin typeface="+mj-lt"/>
              </a:rPr>
              <a:t>Introduction				10 mins</a:t>
            </a:r>
          </a:p>
          <a:p>
            <a:pPr>
              <a:lnSpc>
                <a:spcPct val="150000"/>
              </a:lnSpc>
            </a:pPr>
            <a:r>
              <a:rPr lang="en-GB" sz="3200" dirty="0">
                <a:latin typeface="+mj-lt"/>
              </a:rPr>
              <a:t>Coding					80 mins</a:t>
            </a:r>
          </a:p>
          <a:p>
            <a:pPr>
              <a:lnSpc>
                <a:spcPct val="150000"/>
              </a:lnSpc>
            </a:pPr>
            <a:r>
              <a:rPr lang="en-GB" sz="3200" dirty="0">
                <a:latin typeface="+mj-lt"/>
              </a:rPr>
              <a:t>Wrap-up					30 mins</a:t>
            </a:r>
          </a:p>
          <a:p>
            <a:pPr>
              <a:lnSpc>
                <a:spcPct val="150000"/>
              </a:lnSpc>
            </a:pPr>
            <a:endParaRPr lang="en-GB" sz="32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GB" sz="3200" dirty="0">
                <a:latin typeface="+mj-lt"/>
              </a:rPr>
              <a:t>						</a:t>
            </a:r>
            <a:r>
              <a:rPr lang="en-GB" sz="3200" b="1" dirty="0">
                <a:latin typeface="+mj-lt"/>
              </a:rPr>
              <a:t>120</a:t>
            </a:r>
            <a:r>
              <a:rPr lang="en-GB" sz="3200" dirty="0">
                <a:latin typeface="+mj-lt"/>
              </a:rPr>
              <a:t> mins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3E7BFD-63A2-964A-8755-7CECEB1F8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1475" y="1817105"/>
            <a:ext cx="1892161" cy="350673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0100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E938FF-0F38-7442-85D9-7376A028CB75}"/>
              </a:ext>
            </a:extLst>
          </p:cNvPr>
          <p:cNvSpPr txBox="1">
            <a:spLocks/>
          </p:cNvSpPr>
          <p:nvPr/>
        </p:nvSpPr>
        <p:spPr>
          <a:xfrm>
            <a:off x="414759" y="434763"/>
            <a:ext cx="10644490" cy="1725131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./</a:t>
            </a:r>
            <a:r>
              <a:rPr lang="en-US" sz="4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lets_code.sh</a:t>
            </a:r>
            <a:endParaRPr lang="en-US" sz="4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824E83D9-178E-5046-B4F2-439094660735}"/>
              </a:ext>
            </a:extLst>
          </p:cNvPr>
          <p:cNvSpPr txBox="1">
            <a:spLocks/>
          </p:cNvSpPr>
          <p:nvPr/>
        </p:nvSpPr>
        <p:spPr>
          <a:xfrm>
            <a:off x="414759" y="434762"/>
            <a:ext cx="4798925" cy="1725131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F78357-0997-CA47-9F3A-6B21F8457409}"/>
              </a:ext>
            </a:extLst>
          </p:cNvPr>
          <p:cNvSpPr/>
          <p:nvPr/>
        </p:nvSpPr>
        <p:spPr>
          <a:xfrm>
            <a:off x="10388338" y="4713402"/>
            <a:ext cx="1734532" cy="21445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223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747536-DF41-9546-9B6B-6FF6A9E2ECD2}"/>
              </a:ext>
            </a:extLst>
          </p:cNvPr>
          <p:cNvSpPr/>
          <p:nvPr/>
        </p:nvSpPr>
        <p:spPr>
          <a:xfrm flipH="1" flipV="1">
            <a:off x="0" y="-2"/>
            <a:ext cx="12192000" cy="1271590"/>
          </a:xfrm>
          <a:prstGeom prst="rect">
            <a:avLst/>
          </a:prstGeom>
          <a:solidFill>
            <a:srgbClr val="35415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DC6AB7-A6BF-4C47-8325-97EC4D5ADA52}"/>
              </a:ext>
            </a:extLst>
          </p:cNvPr>
          <p:cNvSpPr txBox="1"/>
          <p:nvPr/>
        </p:nvSpPr>
        <p:spPr>
          <a:xfrm>
            <a:off x="328613" y="240342"/>
            <a:ext cx="118633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Learning Objectives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178253-D005-4242-9DDF-2243019E05A9}"/>
              </a:ext>
            </a:extLst>
          </p:cNvPr>
          <p:cNvSpPr txBox="1"/>
          <p:nvPr/>
        </p:nvSpPr>
        <p:spPr>
          <a:xfrm>
            <a:off x="328612" y="1614486"/>
            <a:ext cx="11630025" cy="4678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200" dirty="0">
                <a:latin typeface="+mj-lt"/>
              </a:rPr>
              <a:t>Understanding the basics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200" dirty="0">
                <a:latin typeface="+mj-lt"/>
              </a:rPr>
              <a:t>Understanding how we agreeing acceptance criteria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3200" dirty="0">
                <a:latin typeface="+mj-lt"/>
              </a:rPr>
              <a:t>Understand how to breakdown requirements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3200" dirty="0">
                <a:latin typeface="+mj-lt"/>
              </a:rPr>
              <a:t>Understand the importance of iterating on understanding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3200" dirty="0">
                <a:latin typeface="+mj-lt"/>
              </a:rPr>
              <a:t>Understand the correct application of abstraction in ATDD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3200" dirty="0">
                <a:latin typeface="+mj-lt"/>
              </a:rPr>
              <a:t>Some pitfalls</a:t>
            </a:r>
          </a:p>
        </p:txBody>
      </p:sp>
    </p:spTree>
    <p:extLst>
      <p:ext uri="{BB962C8B-B14F-4D97-AF65-F5344CB8AC3E}">
        <p14:creationId xmlns:p14="http://schemas.microsoft.com/office/powerpoint/2010/main" val="91893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D586F1A-F4A6-6E4B-9AC5-99CBF1D4B7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63555" y="1211643"/>
            <a:ext cx="5866878" cy="45761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D300D6-83A9-5F40-B24B-8BA3AB0BC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9733" y="5292508"/>
            <a:ext cx="10414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814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F49F1EC-D869-DC4A-A80E-3BB4EC485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63089" y="1540702"/>
            <a:ext cx="7249398" cy="38459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33E4D15-412D-274C-80E3-0E4C98D85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2487" y="4891327"/>
            <a:ext cx="10414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85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E81206-00CF-294B-92A4-DDB9D1E89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6224581" y="-42867"/>
            <a:ext cx="7015163" cy="7015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5B2C29-CAA2-AE41-949B-C02DC8BFCE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57230" y="-42865"/>
            <a:ext cx="7015163" cy="701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600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5FD6A3-6FE2-8D4F-9D25-F39EE1CE1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8" y="2635034"/>
            <a:ext cx="5248275" cy="14124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7196CD-C0BE-0943-99A0-7546248C1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387" y="5029200"/>
            <a:ext cx="3909060" cy="723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832419-210C-7743-984D-450BE46236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951" y="748519"/>
            <a:ext cx="5202238" cy="18168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EEE4AE-43A3-7E47-BFE9-41EDE6247F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6668" y="4313453"/>
            <a:ext cx="5078410" cy="10603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0D43DD-8088-6244-8F4F-173E73DFC8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54809" y="1117134"/>
            <a:ext cx="2403604" cy="9674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27599A-404C-4F4E-BE5D-2C3F28DD2E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7550" y="3112157"/>
            <a:ext cx="19558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25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43F4C7-59A6-2540-8459-0435C4F01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4274" y="2364384"/>
            <a:ext cx="2492375" cy="176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312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70FDA5-CCC7-B94F-92A0-66D661DDA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499" y="1136305"/>
            <a:ext cx="7612063" cy="457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099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F77AC5E-2CBE-0B42-BCE7-D9B6CBB908DF}"/>
              </a:ext>
            </a:extLst>
          </p:cNvPr>
          <p:cNvGrpSpPr/>
          <p:nvPr/>
        </p:nvGrpSpPr>
        <p:grpSpPr>
          <a:xfrm>
            <a:off x="6524591" y="1824936"/>
            <a:ext cx="4297380" cy="3533952"/>
            <a:chOff x="6524591" y="1824936"/>
            <a:chExt cx="4297380" cy="353395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6526ED8-F8B0-2D49-8629-7D49723F1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591" y="1824936"/>
              <a:ext cx="4297380" cy="3226424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000B601-E353-F84A-9EFA-811AAAC62B69}"/>
                </a:ext>
              </a:extLst>
            </p:cNvPr>
            <p:cNvSpPr txBox="1"/>
            <p:nvPr/>
          </p:nvSpPr>
          <p:spPr>
            <a:xfrm>
              <a:off x="7451847" y="4589447"/>
              <a:ext cx="27102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4400" b="1" dirty="0">
                  <a:ln>
                    <a:solidFill>
                      <a:schemeClr val="tx1">
                        <a:alpha val="31000"/>
                      </a:schemeClr>
                    </a:solidFill>
                  </a:ln>
                  <a:gradFill flip="none" rotWithShape="1">
                    <a:gsLst>
                      <a:gs pos="0">
                        <a:schemeClr val="accent4">
                          <a:lumMod val="0"/>
                          <a:lumOff val="100000"/>
                        </a:schemeClr>
                      </a:gs>
                      <a:gs pos="24000">
                        <a:schemeClr val="accent4">
                          <a:lumMod val="20000"/>
                          <a:lumOff val="80000"/>
                        </a:schemeClr>
                      </a:gs>
                      <a:gs pos="100000">
                        <a:schemeClr val="accent4">
                          <a:lumMod val="100000"/>
                        </a:scheme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outerShdw blurRad="381000" dist="38100" dir="2700000" algn="tl" rotWithShape="0">
                      <a:prstClr val="black">
                        <a:alpha val="55000"/>
                      </a:prstClr>
                    </a:outerShdw>
                  </a:effectLst>
                  <a:latin typeface="Franklin Gothic Medium" panose="020B0603020102020204" pitchFamily="34" charset="0"/>
                </a:rPr>
                <a:t>ACCOUNT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937A164-3C59-2D42-A45D-FB31359C1C37}"/>
              </a:ext>
            </a:extLst>
          </p:cNvPr>
          <p:cNvGrpSpPr/>
          <p:nvPr/>
        </p:nvGrpSpPr>
        <p:grpSpPr>
          <a:xfrm>
            <a:off x="904974" y="2309568"/>
            <a:ext cx="4609707" cy="2741792"/>
            <a:chOff x="697584" y="2309567"/>
            <a:chExt cx="4609707" cy="274179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E797D22-B1BF-8944-AD90-87DD73E8D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7584" y="2309567"/>
              <a:ext cx="4609707" cy="259296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7385ACA-65D1-2C44-A845-699CFC062E71}"/>
                </a:ext>
              </a:extLst>
            </p:cNvPr>
            <p:cNvSpPr/>
            <p:nvPr/>
          </p:nvSpPr>
          <p:spPr>
            <a:xfrm>
              <a:off x="4892511" y="4817096"/>
              <a:ext cx="414780" cy="2342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Right Arrow 9">
            <a:extLst>
              <a:ext uri="{FF2B5EF4-FFF2-40B4-BE49-F238E27FC236}">
                <a16:creationId xmlns:a16="http://schemas.microsoft.com/office/drawing/2014/main" id="{130337F2-BD71-5841-B999-A41BBC1802D2}"/>
              </a:ext>
            </a:extLst>
          </p:cNvPr>
          <p:cNvSpPr/>
          <p:nvPr/>
        </p:nvSpPr>
        <p:spPr>
          <a:xfrm>
            <a:off x="5382705" y="3110845"/>
            <a:ext cx="1141886" cy="838986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790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387</Words>
  <Application>Microsoft Macintosh PowerPoint</Application>
  <PresentationFormat>Widescreen</PresentationFormat>
  <Paragraphs>74</Paragraphs>
  <Slides>16</Slides>
  <Notes>13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Franklin Gothic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 Weston</dc:creator>
  <cp:lastModifiedBy>T Weston</cp:lastModifiedBy>
  <cp:revision>25</cp:revision>
  <dcterms:created xsi:type="dcterms:W3CDTF">2019-03-07T17:46:49Z</dcterms:created>
  <dcterms:modified xsi:type="dcterms:W3CDTF">2019-03-07T20:29:40Z</dcterms:modified>
</cp:coreProperties>
</file>

<file path=docProps/thumbnail.jpeg>
</file>